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70" r:id="rId11"/>
    <p:sldId id="271" r:id="rId12"/>
    <p:sldId id="272" r:id="rId13"/>
    <p:sldId id="262" r:id="rId14"/>
    <p:sldId id="265" r:id="rId15"/>
    <p:sldId id="267" r:id="rId16"/>
    <p:sldId id="268" r:id="rId17"/>
    <p:sldId id="263" r:id="rId18"/>
    <p:sldId id="26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mogen Palmer" userId="d4270a00-4fb8-4562-a1ec-9c06d82d04ce" providerId="ADAL" clId="{B23CD3E2-E61F-4D98-ADF1-A54A752AEE4A}"/>
    <pc:docChg chg="undo custSel addSld delSld modSld">
      <pc:chgData name="Imogen Palmer" userId="d4270a00-4fb8-4562-a1ec-9c06d82d04ce" providerId="ADAL" clId="{B23CD3E2-E61F-4D98-ADF1-A54A752AEE4A}" dt="2023-11-09T13:48:04.983" v="2702" actId="20577"/>
      <pc:docMkLst>
        <pc:docMk/>
      </pc:docMkLst>
      <pc:sldChg chg="delSp">
        <pc:chgData name="Imogen Palmer" userId="d4270a00-4fb8-4562-a1ec-9c06d82d04ce" providerId="ADAL" clId="{B23CD3E2-E61F-4D98-ADF1-A54A752AEE4A}" dt="2023-11-09T13:00:24.863" v="2678"/>
        <pc:sldMkLst>
          <pc:docMk/>
          <pc:sldMk cId="3558218053" sldId="256"/>
        </pc:sldMkLst>
        <pc:spChg chg="del">
          <ac:chgData name="Imogen Palmer" userId="d4270a00-4fb8-4562-a1ec-9c06d82d04ce" providerId="ADAL" clId="{B23CD3E2-E61F-4D98-ADF1-A54A752AEE4A}" dt="2023-11-09T13:00:24.863" v="2678"/>
          <ac:spMkLst>
            <pc:docMk/>
            <pc:sldMk cId="3558218053" sldId="256"/>
            <ac:spMk id="3" creationId="{00000000-0000-0000-0000-000000000000}"/>
          </ac:spMkLst>
        </pc:spChg>
      </pc:sldChg>
      <pc:sldChg chg="modSp">
        <pc:chgData name="Imogen Palmer" userId="d4270a00-4fb8-4562-a1ec-9c06d82d04ce" providerId="ADAL" clId="{B23CD3E2-E61F-4D98-ADF1-A54A752AEE4A}" dt="2023-11-09T11:13:49.831" v="2355" actId="1076"/>
        <pc:sldMkLst>
          <pc:docMk/>
          <pc:sldMk cId="2395512795" sldId="261"/>
        </pc:sldMkLst>
        <pc:spChg chg="mod">
          <ac:chgData name="Imogen Palmer" userId="d4270a00-4fb8-4562-a1ec-9c06d82d04ce" providerId="ADAL" clId="{B23CD3E2-E61F-4D98-ADF1-A54A752AEE4A}" dt="2023-11-09T11:13:49.831" v="2355" actId="1076"/>
          <ac:spMkLst>
            <pc:docMk/>
            <pc:sldMk cId="2395512795" sldId="261"/>
            <ac:spMk id="3" creationId="{00000000-0000-0000-0000-000000000000}"/>
          </ac:spMkLst>
        </pc:spChg>
      </pc:sldChg>
      <pc:sldChg chg="modSp">
        <pc:chgData name="Imogen Palmer" userId="d4270a00-4fb8-4562-a1ec-9c06d82d04ce" providerId="ADAL" clId="{B23CD3E2-E61F-4D98-ADF1-A54A752AEE4A}" dt="2023-11-09T10:56:31.794" v="1435" actId="20577"/>
        <pc:sldMkLst>
          <pc:docMk/>
          <pc:sldMk cId="571067654" sldId="262"/>
        </pc:sldMkLst>
        <pc:spChg chg="mod">
          <ac:chgData name="Imogen Palmer" userId="d4270a00-4fb8-4562-a1ec-9c06d82d04ce" providerId="ADAL" clId="{B23CD3E2-E61F-4D98-ADF1-A54A752AEE4A}" dt="2023-11-09T10:56:31.794" v="1435" actId="20577"/>
          <ac:spMkLst>
            <pc:docMk/>
            <pc:sldMk cId="571067654" sldId="262"/>
            <ac:spMk id="7" creationId="{00000000-0000-0000-0000-000000000000}"/>
          </ac:spMkLst>
        </pc:spChg>
      </pc:sldChg>
      <pc:sldChg chg="modSp">
        <pc:chgData name="Imogen Palmer" userId="d4270a00-4fb8-4562-a1ec-9c06d82d04ce" providerId="ADAL" clId="{B23CD3E2-E61F-4D98-ADF1-A54A752AEE4A}" dt="2023-11-09T11:04:40.118" v="2354" actId="20577"/>
        <pc:sldMkLst>
          <pc:docMk/>
          <pc:sldMk cId="2780283385" sldId="263"/>
        </pc:sldMkLst>
        <pc:spChg chg="mod">
          <ac:chgData name="Imogen Palmer" userId="d4270a00-4fb8-4562-a1ec-9c06d82d04ce" providerId="ADAL" clId="{B23CD3E2-E61F-4D98-ADF1-A54A752AEE4A}" dt="2023-11-09T11:04:40.118" v="2354" actId="20577"/>
          <ac:spMkLst>
            <pc:docMk/>
            <pc:sldMk cId="2780283385" sldId="263"/>
            <ac:spMk id="5" creationId="{15510EFF-ACD1-3F44-842E-FC931A2F9095}"/>
          </ac:spMkLst>
        </pc:spChg>
      </pc:sldChg>
      <pc:sldChg chg="modSp">
        <pc:chgData name="Imogen Palmer" userId="d4270a00-4fb8-4562-a1ec-9c06d82d04ce" providerId="ADAL" clId="{B23CD3E2-E61F-4D98-ADF1-A54A752AEE4A}" dt="2023-11-09T12:46:48.481" v="2677" actId="20577"/>
        <pc:sldMkLst>
          <pc:docMk/>
          <pc:sldMk cId="1025021473" sldId="265"/>
        </pc:sldMkLst>
        <pc:spChg chg="mod">
          <ac:chgData name="Imogen Palmer" userId="d4270a00-4fb8-4562-a1ec-9c06d82d04ce" providerId="ADAL" clId="{B23CD3E2-E61F-4D98-ADF1-A54A752AEE4A}" dt="2023-11-09T12:44:22.003" v="2443" actId="20577"/>
          <ac:spMkLst>
            <pc:docMk/>
            <pc:sldMk cId="1025021473" sldId="265"/>
            <ac:spMk id="2" creationId="{D7CB2BB5-0E13-4825-B793-817382FCDB60}"/>
          </ac:spMkLst>
        </pc:spChg>
        <pc:spChg chg="mod">
          <ac:chgData name="Imogen Palmer" userId="d4270a00-4fb8-4562-a1ec-9c06d82d04ce" providerId="ADAL" clId="{B23CD3E2-E61F-4D98-ADF1-A54A752AEE4A}" dt="2023-11-09T12:46:48.481" v="2677" actId="20577"/>
          <ac:spMkLst>
            <pc:docMk/>
            <pc:sldMk cId="1025021473" sldId="265"/>
            <ac:spMk id="3" creationId="{3A102E5E-6092-42D4-B3E8-90A3A1091391}"/>
          </ac:spMkLst>
        </pc:spChg>
        <pc:picChg chg="mod">
          <ac:chgData name="Imogen Palmer" userId="d4270a00-4fb8-4562-a1ec-9c06d82d04ce" providerId="ADAL" clId="{B23CD3E2-E61F-4D98-ADF1-A54A752AEE4A}" dt="2023-11-09T12:46:02.525" v="2590" actId="1076"/>
          <ac:picMkLst>
            <pc:docMk/>
            <pc:sldMk cId="1025021473" sldId="265"/>
            <ac:picMk id="4" creationId="{FB22C66D-13DF-4A92-BC47-48FC5D0581DD}"/>
          </ac:picMkLst>
        </pc:picChg>
      </pc:sldChg>
      <pc:sldChg chg="modSp">
        <pc:chgData name="Imogen Palmer" userId="d4270a00-4fb8-4562-a1ec-9c06d82d04ce" providerId="ADAL" clId="{B23CD3E2-E61F-4D98-ADF1-A54A752AEE4A}" dt="2023-11-09T11:01:11.481" v="2188" actId="20577"/>
        <pc:sldMkLst>
          <pc:docMk/>
          <pc:sldMk cId="643027285" sldId="268"/>
        </pc:sldMkLst>
        <pc:spChg chg="mod">
          <ac:chgData name="Imogen Palmer" userId="d4270a00-4fb8-4562-a1ec-9c06d82d04ce" providerId="ADAL" clId="{B23CD3E2-E61F-4D98-ADF1-A54A752AEE4A}" dt="2023-11-09T10:34:30.124" v="147" actId="1076"/>
          <ac:spMkLst>
            <pc:docMk/>
            <pc:sldMk cId="643027285" sldId="268"/>
            <ac:spMk id="2" creationId="{9A56D23F-DE62-4EFF-B7C5-EFB6CA1FC066}"/>
          </ac:spMkLst>
        </pc:spChg>
        <pc:spChg chg="mod">
          <ac:chgData name="Imogen Palmer" userId="d4270a00-4fb8-4562-a1ec-9c06d82d04ce" providerId="ADAL" clId="{B23CD3E2-E61F-4D98-ADF1-A54A752AEE4A}" dt="2023-11-09T11:01:11.481" v="2188" actId="20577"/>
          <ac:spMkLst>
            <pc:docMk/>
            <pc:sldMk cId="643027285" sldId="268"/>
            <ac:spMk id="3" creationId="{7D495867-BCEB-4E7F-8810-B136AB848EEB}"/>
          </ac:spMkLst>
        </pc:spChg>
      </pc:sldChg>
      <pc:sldChg chg="modSp">
        <pc:chgData name="Imogen Palmer" userId="d4270a00-4fb8-4562-a1ec-9c06d82d04ce" providerId="ADAL" clId="{B23CD3E2-E61F-4D98-ADF1-A54A752AEE4A}" dt="2023-11-09T11:01:43.377" v="2190" actId="403"/>
        <pc:sldMkLst>
          <pc:docMk/>
          <pc:sldMk cId="2239390295" sldId="270"/>
        </pc:sldMkLst>
        <pc:spChg chg="mod">
          <ac:chgData name="Imogen Palmer" userId="d4270a00-4fb8-4562-a1ec-9c06d82d04ce" providerId="ADAL" clId="{B23CD3E2-E61F-4D98-ADF1-A54A752AEE4A}" dt="2023-11-09T11:01:43.377" v="2190" actId="403"/>
          <ac:spMkLst>
            <pc:docMk/>
            <pc:sldMk cId="2239390295" sldId="270"/>
            <ac:spMk id="3" creationId="{AEC2BC77-7F65-4C0A-BF6A-DFA27CE694DB}"/>
          </ac:spMkLst>
        </pc:spChg>
      </pc:sldChg>
      <pc:sldChg chg="addSp delSp modSp">
        <pc:chgData name="Imogen Palmer" userId="d4270a00-4fb8-4562-a1ec-9c06d82d04ce" providerId="ADAL" clId="{B23CD3E2-E61F-4D98-ADF1-A54A752AEE4A}" dt="2023-11-09T13:48:04.983" v="2702" actId="20577"/>
        <pc:sldMkLst>
          <pc:docMk/>
          <pc:sldMk cId="1409483433" sldId="271"/>
        </pc:sldMkLst>
        <pc:spChg chg="mod">
          <ac:chgData name="Imogen Palmer" userId="d4270a00-4fb8-4562-a1ec-9c06d82d04ce" providerId="ADAL" clId="{B23CD3E2-E61F-4D98-ADF1-A54A752AEE4A}" dt="2023-11-09T11:01:57.654" v="2193" actId="115"/>
          <ac:spMkLst>
            <pc:docMk/>
            <pc:sldMk cId="1409483433" sldId="271"/>
            <ac:spMk id="3" creationId="{98D9D185-B72F-4DB7-BB5E-E7C34ADD1930}"/>
          </ac:spMkLst>
        </pc:spChg>
        <pc:spChg chg="mod">
          <ac:chgData name="Imogen Palmer" userId="d4270a00-4fb8-4562-a1ec-9c06d82d04ce" providerId="ADAL" clId="{B23CD3E2-E61F-4D98-ADF1-A54A752AEE4A}" dt="2023-11-09T13:48:04.983" v="2702" actId="20577"/>
          <ac:spMkLst>
            <pc:docMk/>
            <pc:sldMk cId="1409483433" sldId="271"/>
            <ac:spMk id="5" creationId="{79391A18-29E1-477E-9B91-5EDBA7E43908}"/>
          </ac:spMkLst>
        </pc:spChg>
        <pc:picChg chg="mod">
          <ac:chgData name="Imogen Palmer" userId="d4270a00-4fb8-4562-a1ec-9c06d82d04ce" providerId="ADAL" clId="{B23CD3E2-E61F-4D98-ADF1-A54A752AEE4A}" dt="2023-11-09T10:34:52.940" v="149" actId="1076"/>
          <ac:picMkLst>
            <pc:docMk/>
            <pc:sldMk cId="1409483433" sldId="271"/>
            <ac:picMk id="4" creationId="{5BCC4E4B-C22C-4094-B75C-69DE777C9AAF}"/>
          </ac:picMkLst>
        </pc:picChg>
        <pc:picChg chg="del">
          <ac:chgData name="Imogen Palmer" userId="d4270a00-4fb8-4562-a1ec-9c06d82d04ce" providerId="ADAL" clId="{B23CD3E2-E61F-4D98-ADF1-A54A752AEE4A}" dt="2023-11-09T10:33:29.448" v="67"/>
          <ac:picMkLst>
            <pc:docMk/>
            <pc:sldMk cId="1409483433" sldId="271"/>
            <ac:picMk id="6" creationId="{F6707D2D-41C9-4FE7-BB26-19B484FFD20C}"/>
          </ac:picMkLst>
        </pc:picChg>
        <pc:picChg chg="add">
          <ac:chgData name="Imogen Palmer" userId="d4270a00-4fb8-4562-a1ec-9c06d82d04ce" providerId="ADAL" clId="{B23CD3E2-E61F-4D98-ADF1-A54A752AEE4A}" dt="2023-11-09T10:34:01.032" v="105"/>
          <ac:picMkLst>
            <pc:docMk/>
            <pc:sldMk cId="1409483433" sldId="271"/>
            <ac:picMk id="12" creationId="{357B3E61-1C77-4A58-A83A-02C7A0C6BC16}"/>
          </ac:picMkLst>
        </pc:picChg>
      </pc:sldChg>
      <pc:sldChg chg="addSp delSp modSp">
        <pc:chgData name="Imogen Palmer" userId="d4270a00-4fb8-4562-a1ec-9c06d82d04ce" providerId="ADAL" clId="{B23CD3E2-E61F-4D98-ADF1-A54A752AEE4A}" dt="2023-11-09T12:43:30.516" v="2411" actId="1076"/>
        <pc:sldMkLst>
          <pc:docMk/>
          <pc:sldMk cId="3529554566" sldId="272"/>
        </pc:sldMkLst>
        <pc:spChg chg="mod">
          <ac:chgData name="Imogen Palmer" userId="d4270a00-4fb8-4562-a1ec-9c06d82d04ce" providerId="ADAL" clId="{B23CD3E2-E61F-4D98-ADF1-A54A752AEE4A}" dt="2023-11-09T10:33:43.785" v="101" actId="20577"/>
          <ac:spMkLst>
            <pc:docMk/>
            <pc:sldMk cId="3529554566" sldId="272"/>
            <ac:spMk id="2" creationId="{35D3D388-C752-41CB-9224-397A65C6E5B9}"/>
          </ac:spMkLst>
        </pc:spChg>
        <pc:spChg chg="add del mod">
          <ac:chgData name="Imogen Palmer" userId="d4270a00-4fb8-4562-a1ec-9c06d82d04ce" providerId="ADAL" clId="{B23CD3E2-E61F-4D98-ADF1-A54A752AEE4A}" dt="2023-11-09T10:37:04.874" v="152"/>
          <ac:spMkLst>
            <pc:docMk/>
            <pc:sldMk cId="3529554566" sldId="272"/>
            <ac:spMk id="4" creationId="{08F677B2-D75A-4563-BA44-FB3EB39BEBC7}"/>
          </ac:spMkLst>
        </pc:spChg>
        <pc:spChg chg="add mod">
          <ac:chgData name="Imogen Palmer" userId="d4270a00-4fb8-4562-a1ec-9c06d82d04ce" providerId="ADAL" clId="{B23CD3E2-E61F-4D98-ADF1-A54A752AEE4A}" dt="2023-11-09T12:43:30.516" v="2411" actId="1076"/>
          <ac:spMkLst>
            <pc:docMk/>
            <pc:sldMk cId="3529554566" sldId="272"/>
            <ac:spMk id="4" creationId="{FEE28232-B961-43AC-AAEA-E1675102043B}"/>
          </ac:spMkLst>
        </pc:spChg>
        <pc:spChg chg="add mod">
          <ac:chgData name="Imogen Palmer" userId="d4270a00-4fb8-4562-a1ec-9c06d82d04ce" providerId="ADAL" clId="{B23CD3E2-E61F-4D98-ADF1-A54A752AEE4A}" dt="2023-11-09T11:03:38.668" v="2318" actId="14100"/>
          <ac:spMkLst>
            <pc:docMk/>
            <pc:sldMk cId="3529554566" sldId="272"/>
            <ac:spMk id="5" creationId="{C5DC8EFB-80C9-4931-AA74-93F93EB007A8}"/>
          </ac:spMkLst>
        </pc:spChg>
        <pc:spChg chg="add mod">
          <ac:chgData name="Imogen Palmer" userId="d4270a00-4fb8-4562-a1ec-9c06d82d04ce" providerId="ADAL" clId="{B23CD3E2-E61F-4D98-ADF1-A54A752AEE4A}" dt="2023-11-09T11:02:53.644" v="2197" actId="2711"/>
          <ac:spMkLst>
            <pc:docMk/>
            <pc:sldMk cId="3529554566" sldId="272"/>
            <ac:spMk id="6" creationId="{6C61B5A3-0CEE-4F68-B570-D3A3528E51CB}"/>
          </ac:spMkLst>
        </pc:spChg>
        <pc:spChg chg="add mod">
          <ac:chgData name="Imogen Palmer" userId="d4270a00-4fb8-4562-a1ec-9c06d82d04ce" providerId="ADAL" clId="{B23CD3E2-E61F-4D98-ADF1-A54A752AEE4A}" dt="2023-11-09T12:43:25.779" v="2409" actId="1076"/>
          <ac:spMkLst>
            <pc:docMk/>
            <pc:sldMk cId="3529554566" sldId="272"/>
            <ac:spMk id="7" creationId="{4F48AA3A-C713-4009-829C-FD9A6F47804D}"/>
          </ac:spMkLst>
        </pc:spChg>
        <pc:picChg chg="add mod">
          <ac:chgData name="Imogen Palmer" userId="d4270a00-4fb8-4562-a1ec-9c06d82d04ce" providerId="ADAL" clId="{B23CD3E2-E61F-4D98-ADF1-A54A752AEE4A}" dt="2023-11-09T11:39:46.843" v="2388" actId="1076"/>
          <ac:picMkLst>
            <pc:docMk/>
            <pc:sldMk cId="3529554566" sldId="272"/>
            <ac:picMk id="3" creationId="{24CE183E-49F1-4F06-B3C8-3E1CC807422F}"/>
          </ac:picMkLst>
        </pc:picChg>
      </pc:sldChg>
      <pc:sldChg chg="addSp delSp modSp add del">
        <pc:chgData name="Imogen Palmer" userId="d4270a00-4fb8-4562-a1ec-9c06d82d04ce" providerId="ADAL" clId="{B23CD3E2-E61F-4D98-ADF1-A54A752AEE4A}" dt="2023-11-09T11:16:48.571" v="2385" actId="2696"/>
        <pc:sldMkLst>
          <pc:docMk/>
          <pc:sldMk cId="3595066461" sldId="273"/>
        </pc:sldMkLst>
        <pc:spChg chg="mod">
          <ac:chgData name="Imogen Palmer" userId="d4270a00-4fb8-4562-a1ec-9c06d82d04ce" providerId="ADAL" clId="{B23CD3E2-E61F-4D98-ADF1-A54A752AEE4A}" dt="2023-11-09T11:15:34.979" v="2377" actId="1076"/>
          <ac:spMkLst>
            <pc:docMk/>
            <pc:sldMk cId="3595066461" sldId="273"/>
            <ac:spMk id="2" creationId="{3820FDF4-DA5F-4CD3-B713-681CB435A1B9}"/>
          </ac:spMkLst>
        </pc:spChg>
        <pc:picChg chg="add mod">
          <ac:chgData name="Imogen Palmer" userId="d4270a00-4fb8-4562-a1ec-9c06d82d04ce" providerId="ADAL" clId="{B23CD3E2-E61F-4D98-ADF1-A54A752AEE4A}" dt="2023-11-09T11:15:50.511" v="2382" actId="1076"/>
          <ac:picMkLst>
            <pc:docMk/>
            <pc:sldMk cId="3595066461" sldId="273"/>
            <ac:picMk id="4" creationId="{0BB04DA0-9BB7-416C-B5C0-94D160AB21EC}"/>
          </ac:picMkLst>
        </pc:picChg>
        <pc:picChg chg="add del mod">
          <ac:chgData name="Imogen Palmer" userId="d4270a00-4fb8-4562-a1ec-9c06d82d04ce" providerId="ADAL" clId="{B23CD3E2-E61F-4D98-ADF1-A54A752AEE4A}" dt="2023-11-09T11:16:09.487" v="2384"/>
          <ac:picMkLst>
            <pc:docMk/>
            <pc:sldMk cId="3595066461" sldId="273"/>
            <ac:picMk id="6" creationId="{14273C8B-2F9B-4B2D-9745-BDE367F07BE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9516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664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600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450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881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734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136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537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000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667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317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769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6OiU2h3sUI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3ovJIxTQps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Welcome to </a:t>
            </a:r>
            <a:r>
              <a:rPr lang="en-GB"/>
              <a:t>holly class</a:t>
            </a:r>
            <a:endParaRPr lang="en-GB" dirty="0"/>
          </a:p>
        </p:txBody>
      </p:sp>
      <p:pic>
        <p:nvPicPr>
          <p:cNvPr id="1026" name="Picture 2" descr="Ashton Under Hill First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5" y="194413"/>
            <a:ext cx="1597025" cy="162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218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630254"/>
            <a:ext cx="7729728" cy="1188720"/>
          </a:xfrm>
        </p:spPr>
        <p:txBody>
          <a:bodyPr>
            <a:normAutofit/>
          </a:bodyPr>
          <a:lstStyle/>
          <a:p>
            <a:r>
              <a:rPr lang="en-GB" dirty="0">
                <a:latin typeface="Letter-join Plus 4" panose="02000505000000020003" pitchFamily="50" charset="0"/>
              </a:rPr>
              <a:t>Homework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11225" y="2120949"/>
            <a:ext cx="76250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>
              <a:latin typeface="Letter-join Plus 4" panose="02000505000000020003" pitchFamily="50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Letter-join Plus 4" panose="02000505000000020003" pitchFamily="50" charset="0"/>
              </a:rPr>
              <a:t>High frequency word keyrings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>
              <a:latin typeface="Letter-join Plus 4" panose="02000505000000020003" pitchFamily="50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Letter-join Plus 4" panose="02000505000000020003" pitchFamily="50" charset="0"/>
              </a:rPr>
              <a:t>Reading</a:t>
            </a:r>
          </a:p>
          <a:p>
            <a:r>
              <a:rPr lang="en-GB" sz="3600" dirty="0">
                <a:latin typeface="Letter-join Plus 4" panose="02000505000000020003" pitchFamily="50" charset="0"/>
              </a:rPr>
              <a:t> </a:t>
            </a:r>
          </a:p>
          <a:p>
            <a:endParaRPr lang="en-GB" sz="2000" dirty="0">
              <a:latin typeface="Letter-join Plus 4" panose="02000505000000020003" pitchFamily="50" charset="0"/>
            </a:endParaRPr>
          </a:p>
        </p:txBody>
      </p:sp>
      <p:sp>
        <p:nvSpPr>
          <p:cNvPr id="9" name="AutoShape 4" descr="Letter-Join - Home Learning School"/>
          <p:cNvSpPr>
            <a:spLocks noChangeAspect="1" noChangeArrowheads="1"/>
          </p:cNvSpPr>
          <p:nvPr/>
        </p:nvSpPr>
        <p:spPr bwMode="auto">
          <a:xfrm>
            <a:off x="155574" y="-144463"/>
            <a:ext cx="1516471" cy="151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2" descr="Ashton Under Hill First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5" y="194413"/>
            <a:ext cx="1597025" cy="162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067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B2BB5-0E13-4825-B793-817382FCD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YOU CAN HELP?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02E5E-6092-42D4-B3E8-90A3A1091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942" y="2686639"/>
            <a:ext cx="10240652" cy="3864989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Letter-join No-Lead 4" panose="02000505000000020003" pitchFamily="50" charset="0"/>
              </a:rPr>
              <a:t>Please read at least 4x a week with your child and practice high frequency words regularly</a:t>
            </a:r>
          </a:p>
          <a:p>
            <a:r>
              <a:rPr lang="en-GB" sz="2800" dirty="0">
                <a:latin typeface="Letter-join No-Lead 4" panose="02000505000000020003" pitchFamily="50" charset="0"/>
              </a:rPr>
              <a:t>We try to read at least 1x with every child per week</a:t>
            </a:r>
          </a:p>
          <a:p>
            <a:endParaRPr lang="en-GB" sz="2800" dirty="0">
              <a:latin typeface="Letter-join No-Lead 4" panose="02000505000000020003" pitchFamily="50" charset="0"/>
            </a:endParaRPr>
          </a:p>
          <a:p>
            <a:r>
              <a:rPr lang="en-GB" sz="2800" dirty="0">
                <a:latin typeface="Letter-join No-Lead 4" panose="02000505000000020003" pitchFamily="50" charset="0"/>
              </a:rPr>
              <a:t>It would be helpful to practice letter formation with your child, so that they understand where letters start and end</a:t>
            </a:r>
          </a:p>
        </p:txBody>
      </p:sp>
      <p:pic>
        <p:nvPicPr>
          <p:cNvPr id="4" name="Picture 2" descr="Ashton Under Hill First School">
            <a:extLst>
              <a:ext uri="{FF2B5EF4-FFF2-40B4-BE49-F238E27FC236}">
                <a16:creationId xmlns:a16="http://schemas.microsoft.com/office/drawing/2014/main" id="{FB22C66D-13DF-4A92-BC47-48FC5D058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7" y="114704"/>
            <a:ext cx="1597025" cy="162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021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57851-E2E5-4DBF-B5C7-F04D518EF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Dressing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0B4BF-206E-4A75-ADA4-D15F2DEE5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z="2400" dirty="0">
                <a:latin typeface="Letter-join No-Lead 4" panose="02000505000000020003" pitchFamily="50" charset="0"/>
              </a:rPr>
              <a:t>Children to practice getting changed independently at home as often as possible</a:t>
            </a:r>
          </a:p>
          <a:p>
            <a:endParaRPr lang="en-GB" sz="2400" dirty="0">
              <a:latin typeface="Letter-join No-Lead 4" panose="02000505000000020003" pitchFamily="50" charset="0"/>
            </a:endParaRPr>
          </a:p>
          <a:p>
            <a:r>
              <a:rPr lang="en-GB" sz="2400" dirty="0">
                <a:latin typeface="Letter-join No-Lead 4" panose="02000505000000020003" pitchFamily="50" charset="0"/>
              </a:rPr>
              <a:t>Keeping their clothes organised/ in bags</a:t>
            </a:r>
          </a:p>
          <a:p>
            <a:endParaRPr lang="en-GB" sz="2400" dirty="0">
              <a:latin typeface="Letter-join No-Lead 4" panose="02000505000000020003" pitchFamily="50" charset="0"/>
            </a:endParaRPr>
          </a:p>
          <a:p>
            <a:r>
              <a:rPr lang="en-GB" sz="2400" dirty="0">
                <a:latin typeface="Letter-join No-Lead 4" panose="02000505000000020003" pitchFamily="50" charset="0"/>
              </a:rPr>
              <a:t>Forest school and PE weekly</a:t>
            </a:r>
          </a:p>
          <a:p>
            <a:endParaRPr lang="en-GB" sz="2400" dirty="0">
              <a:latin typeface="Letter-join No-Lead 4" panose="02000505000000020003" pitchFamily="50" charset="0"/>
            </a:endParaRPr>
          </a:p>
          <a:p>
            <a:r>
              <a:rPr lang="en-GB" sz="2400" dirty="0">
                <a:latin typeface="Letter-join No-Lead 4" panose="02000505000000020003" pitchFamily="50" charset="0"/>
              </a:rPr>
              <a:t>Please name everything your child brings to school and support them to know what belongs to them.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E92ACB-553F-4B31-B100-CD9B4ED3A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59" y="82351"/>
            <a:ext cx="1597290" cy="16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39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6D23F-DE62-4EFF-B7C5-EFB6CA1FC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9118" y="278322"/>
            <a:ext cx="7729728" cy="1188720"/>
          </a:xfrm>
        </p:spPr>
        <p:txBody>
          <a:bodyPr/>
          <a:lstStyle/>
          <a:p>
            <a:r>
              <a:rPr lang="en-GB" dirty="0"/>
              <a:t>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95867-BCEB-4E7F-8810-B136AB848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2934" y="2111604"/>
            <a:ext cx="10162095" cy="4034672"/>
          </a:xfrm>
        </p:spPr>
        <p:txBody>
          <a:bodyPr>
            <a:normAutofit fontScale="92500" lnSpcReduction="10000"/>
          </a:bodyPr>
          <a:lstStyle/>
          <a:p>
            <a:r>
              <a:rPr lang="en-GB" sz="3200" dirty="0">
                <a:latin typeface="Letter-join No-Lead 4" panose="02000505000000020003" pitchFamily="50" charset="0"/>
              </a:rPr>
              <a:t>At the end of the reception year, the children will be assessed against the Statutory Early Learning Goals </a:t>
            </a:r>
          </a:p>
          <a:p>
            <a:endParaRPr lang="en-GB" sz="3200" dirty="0">
              <a:latin typeface="Letter-join No-Lead 4" panose="02000505000000020003" pitchFamily="50" charset="0"/>
            </a:endParaRPr>
          </a:p>
          <a:p>
            <a:r>
              <a:rPr lang="en-GB" sz="3200" dirty="0">
                <a:latin typeface="Letter-join No-Lead 4" panose="02000505000000020003" pitchFamily="50" charset="0"/>
              </a:rPr>
              <a:t>They will be graded as Expected or Emerging on each area of development</a:t>
            </a:r>
          </a:p>
          <a:p>
            <a:endParaRPr lang="en-GB" sz="3200" dirty="0">
              <a:latin typeface="Letter-join No-Lead 4" panose="02000505000000020003" pitchFamily="50" charset="0"/>
            </a:endParaRPr>
          </a:p>
          <a:p>
            <a:r>
              <a:rPr lang="en-GB" sz="3200" dirty="0">
                <a:latin typeface="Letter-join No-Lead 4" panose="02000505000000020003" pitchFamily="50" charset="0"/>
              </a:rPr>
              <a:t>This will simply inform teachers of their progress as they enter Year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22C4FA-995E-41C6-8E62-BBC04E69A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93" y="153853"/>
            <a:ext cx="1597290" cy="16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27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528851"/>
            <a:ext cx="7729728" cy="1188720"/>
          </a:xfrm>
        </p:spPr>
        <p:txBody>
          <a:bodyPr/>
          <a:lstStyle/>
          <a:p>
            <a:r>
              <a:rPr lang="en-GB" dirty="0">
                <a:latin typeface="Letter-join Plus 4" panose="02000505000000020003" pitchFamily="50" charset="0"/>
              </a:rPr>
              <a:t>A day in Holly class</a:t>
            </a:r>
          </a:p>
        </p:txBody>
      </p:sp>
      <p:pic>
        <p:nvPicPr>
          <p:cNvPr id="4" name="Picture 2" descr="Ashton Under Hill First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5" y="194413"/>
            <a:ext cx="1597025" cy="162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510EFF-ACD1-3F44-842E-FC931A2F9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2640" y="1717571"/>
            <a:ext cx="8046720" cy="3705606"/>
          </a:xfrm>
        </p:spPr>
        <p:txBody>
          <a:bodyPr>
            <a:noAutofit/>
          </a:bodyPr>
          <a:lstStyle/>
          <a:p>
            <a:r>
              <a:rPr lang="en-US" sz="2000" dirty="0">
                <a:latin typeface="Letter-join No-Lead 4" panose="02000505000000020003" pitchFamily="50" charset="0"/>
              </a:rPr>
              <a:t>Interventions/ readers and morning check in</a:t>
            </a:r>
          </a:p>
          <a:p>
            <a:r>
              <a:rPr lang="en-US" sz="2000" dirty="0">
                <a:latin typeface="Letter-join No-Lead 4" panose="02000505000000020003" pitchFamily="50" charset="0"/>
              </a:rPr>
              <a:t>Gross Motor YR</a:t>
            </a:r>
          </a:p>
          <a:p>
            <a:r>
              <a:rPr lang="en-US" sz="2000" dirty="0">
                <a:latin typeface="Letter-join No-Lead 4" panose="02000505000000020003" pitchFamily="50" charset="0"/>
              </a:rPr>
              <a:t>Snack and a chat </a:t>
            </a:r>
          </a:p>
          <a:p>
            <a:r>
              <a:rPr lang="en-US" sz="2000" dirty="0">
                <a:latin typeface="Letter-join No-Lead 4" panose="02000505000000020003" pitchFamily="50" charset="0"/>
              </a:rPr>
              <a:t>English/</a:t>
            </a:r>
            <a:r>
              <a:rPr lang="en-US" sz="2000" dirty="0" err="1">
                <a:latin typeface="Letter-join No-Lead 4" panose="02000505000000020003" pitchFamily="50" charset="0"/>
              </a:rPr>
              <a:t>Maths</a:t>
            </a:r>
            <a:r>
              <a:rPr lang="en-US" sz="2000" dirty="0">
                <a:latin typeface="Letter-join No-Lead 4" panose="02000505000000020003" pitchFamily="50" charset="0"/>
              </a:rPr>
              <a:t> activity</a:t>
            </a:r>
          </a:p>
          <a:p>
            <a:r>
              <a:rPr lang="en-US" sz="2000" dirty="0">
                <a:latin typeface="Letter-join No-Lead 4" panose="02000505000000020003" pitchFamily="50" charset="0"/>
              </a:rPr>
              <a:t>Break </a:t>
            </a:r>
          </a:p>
          <a:p>
            <a:r>
              <a:rPr lang="en-US" sz="2000" dirty="0">
                <a:latin typeface="Letter-join No-Lead 4" panose="02000505000000020003" pitchFamily="50" charset="0"/>
              </a:rPr>
              <a:t>English/ </a:t>
            </a:r>
            <a:r>
              <a:rPr lang="en-US" sz="2000" dirty="0" err="1">
                <a:latin typeface="Letter-join No-Lead 4" panose="02000505000000020003" pitchFamily="50" charset="0"/>
              </a:rPr>
              <a:t>Maths</a:t>
            </a:r>
            <a:r>
              <a:rPr lang="en-US" sz="2000" dirty="0">
                <a:latin typeface="Letter-join No-Lead 4" panose="02000505000000020003" pitchFamily="50" charset="0"/>
              </a:rPr>
              <a:t> activity</a:t>
            </a:r>
          </a:p>
          <a:p>
            <a:r>
              <a:rPr lang="en-US" sz="2000" dirty="0">
                <a:latin typeface="Letter-join No-Lead 4" panose="02000505000000020003" pitchFamily="50" charset="0"/>
              </a:rPr>
              <a:t>Lunch with whole school</a:t>
            </a:r>
          </a:p>
          <a:p>
            <a:r>
              <a:rPr lang="en-US" sz="2000" dirty="0">
                <a:latin typeface="Letter-join No-Lead 4" panose="02000505000000020003" pitchFamily="50" charset="0"/>
              </a:rPr>
              <a:t>Assembly</a:t>
            </a:r>
          </a:p>
          <a:p>
            <a:r>
              <a:rPr lang="en-US" sz="2000" dirty="0">
                <a:latin typeface="Letter-join No-Lead 4" panose="02000505000000020003" pitchFamily="50" charset="0"/>
              </a:rPr>
              <a:t>Phonics YR</a:t>
            </a:r>
          </a:p>
          <a:p>
            <a:r>
              <a:rPr lang="en-US" sz="2000" dirty="0">
                <a:latin typeface="Letter-join No-Lead 4" panose="02000505000000020003" pitchFamily="50" charset="0"/>
              </a:rPr>
              <a:t>Topic – foundation subjects (all together)</a:t>
            </a:r>
          </a:p>
          <a:p>
            <a:r>
              <a:rPr lang="en-US" sz="2000" dirty="0">
                <a:latin typeface="Letter-join No-Lead 4" panose="02000505000000020003" pitchFamily="50" charset="0"/>
              </a:rPr>
              <a:t>Sharing stories, singing, rhymes</a:t>
            </a:r>
          </a:p>
          <a:p>
            <a:r>
              <a:rPr lang="en-US" sz="2000" dirty="0">
                <a:latin typeface="Letter-join No-Lead 4" panose="02000505000000020003" pitchFamily="50" charset="0"/>
              </a:rPr>
              <a:t>Home time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80283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7EE00-E6A9-4321-9DCC-5820D54C0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3F359-9F8E-4CAC-8740-12302BC50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dirty="0">
                <a:latin typeface="Letter-join No-Lead 4" panose="02000505000000020003" pitchFamily="50" charset="0"/>
              </a:rPr>
              <a:t>Questions?</a:t>
            </a:r>
          </a:p>
          <a:p>
            <a:pPr marL="0" indent="0" algn="ctr">
              <a:buNone/>
            </a:pPr>
            <a:endParaRPr lang="en-GB" sz="2800" dirty="0">
              <a:latin typeface="Letter-join No-Lead 4" panose="02000505000000020003" pitchFamily="50" charset="0"/>
            </a:endParaRPr>
          </a:p>
          <a:p>
            <a:r>
              <a:rPr lang="en-GB" sz="2800" dirty="0">
                <a:latin typeface="Letter-join No-Lead 4" panose="02000505000000020003" pitchFamily="50" charset="0"/>
              </a:rPr>
              <a:t>Feel free to look at the work we have been doing this term !</a:t>
            </a:r>
          </a:p>
        </p:txBody>
      </p:sp>
      <p:pic>
        <p:nvPicPr>
          <p:cNvPr id="4" name="Picture 2" descr="Ashton Under Hill First School">
            <a:extLst>
              <a:ext uri="{FF2B5EF4-FFF2-40B4-BE49-F238E27FC236}">
                <a16:creationId xmlns:a16="http://schemas.microsoft.com/office/drawing/2014/main" id="{EA966829-07A3-46B4-AE34-E8CCDA3D0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79" y="152411"/>
            <a:ext cx="1597025" cy="162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738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Letter-join Plus 4" panose="02000505000000020003" pitchFamily="50" charset="0"/>
              </a:rPr>
              <a:t>Monday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788" y="3304674"/>
            <a:ext cx="12192000" cy="3358913"/>
          </a:xfrm>
        </p:spPr>
        <p:txBody>
          <a:bodyPr>
            <a:normAutofit/>
          </a:bodyPr>
          <a:lstStyle/>
          <a:p>
            <a:endParaRPr lang="en-GB" sz="2600" b="1" dirty="0">
              <a:latin typeface="Letter-join Plus 4" panose="02000505000000020003" pitchFamily="50" charset="0"/>
            </a:endParaRPr>
          </a:p>
          <a:p>
            <a:endParaRPr lang="en-GB" dirty="0">
              <a:latin typeface="Letter-join Plus 4" panose="02000505000000020003" pitchFamily="50" charset="0"/>
            </a:endParaRPr>
          </a:p>
        </p:txBody>
      </p:sp>
      <p:pic>
        <p:nvPicPr>
          <p:cNvPr id="5" name="Picture 2" descr="Ashton Under Hill First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5" y="194413"/>
            <a:ext cx="1597025" cy="162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71CA56-D9C9-4CC2-89B0-0DC196F71160}"/>
              </a:ext>
            </a:extLst>
          </p:cNvPr>
          <p:cNvSpPr txBox="1"/>
          <p:nvPr/>
        </p:nvSpPr>
        <p:spPr>
          <a:xfrm>
            <a:off x="1636776" y="2566737"/>
            <a:ext cx="8614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Letter-join No-Lead 4" panose="02000505000000020003" pitchFamily="50" charset="0"/>
              </a:rPr>
              <a:t>Miss Palmer, Miss Bevan and Mrs Morgan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87FF9A-9EA6-4D69-99E1-F0613B34FF38}"/>
              </a:ext>
            </a:extLst>
          </p:cNvPr>
          <p:cNvSpPr txBox="1"/>
          <p:nvPr/>
        </p:nvSpPr>
        <p:spPr>
          <a:xfrm>
            <a:off x="537328" y="3304674"/>
            <a:ext cx="1095394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 defTabSz="914400">
              <a:spcBef>
                <a:spcPts val="1000"/>
              </a:spcBef>
              <a:buClr>
                <a:srgbClr val="418AB3"/>
              </a:buClr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0000">
                    <a:lumMod val="85000"/>
                    <a:lumOff val="15000"/>
                  </a:srgbClr>
                </a:solidFill>
                <a:latin typeface="Letter-join Plus 4" panose="02000505000000020003" pitchFamily="50" charset="0"/>
              </a:rPr>
              <a:t>YR HFW’s check</a:t>
            </a:r>
            <a:endParaRPr lang="en-GB" sz="2400" dirty="0">
              <a:solidFill>
                <a:srgbClr val="000000">
                  <a:lumMod val="85000"/>
                  <a:lumOff val="15000"/>
                </a:srgbClr>
              </a:solidFill>
              <a:latin typeface="Letter-join Plus 4" panose="02000505000000020003" pitchFamily="50" charset="0"/>
            </a:endParaRPr>
          </a:p>
          <a:p>
            <a:pPr marL="228600" lvl="0" indent="-228600" defTabSz="914400">
              <a:spcBef>
                <a:spcPts val="1000"/>
              </a:spcBef>
              <a:buClr>
                <a:srgbClr val="418AB3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Letter-join Plus 4" panose="02000505000000020003" pitchFamily="50" charset="0"/>
              </a:rPr>
              <a:t>To assist with reading and writing progression, we will begin to send home high frequency word sets</a:t>
            </a:r>
          </a:p>
          <a:p>
            <a:pPr marL="228600" lvl="0" indent="-228600" defTabSz="914400">
              <a:spcBef>
                <a:spcPts val="1000"/>
              </a:spcBef>
              <a:buClr>
                <a:srgbClr val="418AB3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Letter-join Plus 4" panose="02000505000000020003" pitchFamily="50" charset="0"/>
              </a:rPr>
              <a:t>Children should learn to recognise and say these verbally</a:t>
            </a:r>
          </a:p>
          <a:p>
            <a:pPr marL="228600" lvl="0" indent="-228600" defTabSz="914400">
              <a:spcBef>
                <a:spcPts val="1000"/>
              </a:spcBef>
              <a:buClr>
                <a:srgbClr val="418AB3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Letter-join Plus 4" panose="02000505000000020003" pitchFamily="50" charset="0"/>
              </a:rPr>
              <a:t>Tested weekly, 10 house points given when achieved !</a:t>
            </a:r>
          </a:p>
          <a:p>
            <a:pPr marL="228600" lvl="0" indent="-228600" defTabSz="914400">
              <a:spcBef>
                <a:spcPts val="1000"/>
              </a:spcBef>
              <a:buClr>
                <a:srgbClr val="418AB3"/>
              </a:buClr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0000">
                  <a:lumMod val="85000"/>
                  <a:lumOff val="15000"/>
                </a:srgbClr>
              </a:solidFill>
              <a:latin typeface="Letter-join Plus 4" panose="02000505000000020003" pitchFamily="50" charset="0"/>
            </a:endParaRPr>
          </a:p>
          <a:p>
            <a:pPr marL="228600" lvl="0" indent="-228600" defTabSz="914400">
              <a:spcBef>
                <a:spcPts val="1000"/>
              </a:spcBef>
              <a:buClr>
                <a:srgbClr val="418AB3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Letter-join Plus 4" panose="02000505000000020003" pitchFamily="50" charset="0"/>
              </a:rPr>
              <a:t>10 sets to achieve throughout the year.</a:t>
            </a:r>
          </a:p>
          <a:p>
            <a:pPr marL="228600" lvl="0" indent="-228600" defTabSz="914400">
              <a:spcBef>
                <a:spcPts val="1000"/>
              </a:spcBef>
              <a:buClr>
                <a:srgbClr val="418AB3"/>
              </a:buClr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0000">
                  <a:lumMod val="85000"/>
                  <a:lumOff val="15000"/>
                </a:srgbClr>
              </a:solidFill>
              <a:latin typeface="Letter-join Plus 4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427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Letter-join Plus 4" panose="02000505000000020003" pitchFamily="50" charset="0"/>
              </a:rPr>
              <a:t>TUESDAY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7305" y="2153412"/>
            <a:ext cx="1119738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dirty="0">
              <a:latin typeface="Letter-join No-Lead 4" panose="02000505000000020003" pitchFamily="50" charset="0"/>
            </a:endParaRPr>
          </a:p>
          <a:p>
            <a:pPr algn="ctr"/>
            <a:r>
              <a:rPr lang="en-GB" sz="3200" dirty="0">
                <a:latin typeface="Letter-join No-Lead 4" panose="02000505000000020003" pitchFamily="50" charset="0"/>
              </a:rPr>
              <a:t>Miss Palmer, Miss Bevan and Mrs Morgan</a:t>
            </a:r>
          </a:p>
          <a:p>
            <a:endParaRPr lang="en-GB" dirty="0"/>
          </a:p>
        </p:txBody>
      </p:sp>
      <p:pic>
        <p:nvPicPr>
          <p:cNvPr id="4" name="Picture 2" descr="Ashton Under Hill First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5" y="194413"/>
            <a:ext cx="1597025" cy="162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2A9D66-426D-47EF-93EE-D8632C3BF0A5}"/>
              </a:ext>
            </a:extLst>
          </p:cNvPr>
          <p:cNvSpPr txBox="1"/>
          <p:nvPr/>
        </p:nvSpPr>
        <p:spPr>
          <a:xfrm>
            <a:off x="497305" y="3429000"/>
            <a:ext cx="10908632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Bef>
                <a:spcPts val="1000"/>
              </a:spcBef>
              <a:buClr>
                <a:srgbClr val="418AB3"/>
              </a:buClr>
            </a:pPr>
            <a:r>
              <a:rPr lang="en-GB" sz="2200" b="1" dirty="0">
                <a:solidFill>
                  <a:srgbClr val="000000">
                    <a:lumMod val="85000"/>
                    <a:lumOff val="15000"/>
                  </a:srgbClr>
                </a:solidFill>
                <a:latin typeface="Letter-join Plus 4" panose="02000505000000020003" pitchFamily="50" charset="0"/>
              </a:rPr>
              <a:t>R</a:t>
            </a:r>
            <a:r>
              <a:rPr lang="en-GB" sz="2400" b="1" dirty="0">
                <a:solidFill>
                  <a:srgbClr val="000000">
                    <a:lumMod val="85000"/>
                    <a:lumOff val="15000"/>
                  </a:srgbClr>
                </a:solidFill>
                <a:latin typeface="Letter-join Plus 4" panose="02000505000000020003" pitchFamily="50" charset="0"/>
              </a:rPr>
              <a:t>eading </a:t>
            </a:r>
          </a:p>
          <a:p>
            <a:pPr marL="228600" lvl="0" indent="-228600" defTabSz="914400">
              <a:spcBef>
                <a:spcPts val="1000"/>
              </a:spcBef>
              <a:buClr>
                <a:srgbClr val="418AB3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Letter-join Plus 4" panose="02000505000000020003" pitchFamily="50" charset="0"/>
              </a:rPr>
              <a:t>Reading books changed</a:t>
            </a:r>
          </a:p>
          <a:p>
            <a:pPr marL="228600" lvl="0" indent="-228600" defTabSz="914400">
              <a:spcBef>
                <a:spcPts val="1000"/>
              </a:spcBef>
              <a:buClr>
                <a:srgbClr val="418AB3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Letter-join Plus 4" panose="02000505000000020003" pitchFamily="50" charset="0"/>
              </a:rPr>
              <a:t>Phonics reading books linked to each child’s progression through Bug Club phonics scheme. </a:t>
            </a:r>
          </a:p>
          <a:p>
            <a:pPr marL="228600" lvl="0" indent="-228600" defTabSz="914400">
              <a:spcBef>
                <a:spcPts val="1000"/>
              </a:spcBef>
              <a:buClr>
                <a:srgbClr val="418AB3"/>
              </a:buClr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0000">
                  <a:lumMod val="85000"/>
                  <a:lumOff val="15000"/>
                </a:srgbClr>
              </a:solidFill>
              <a:latin typeface="Letter-join Plus 4" panose="02000505000000020003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Letter-join No-Lead 4" panose="02000505000000020003" pitchFamily="50" charset="0"/>
              </a:rPr>
              <a:t>Forest School PM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Letter-join No-Lead 4" panose="02000505000000020003" pitchFamily="50" charset="0"/>
              </a:rPr>
              <a:t>Waterproofs needed for all weather (top and bottom) and long sleeves.</a:t>
            </a:r>
          </a:p>
        </p:txBody>
      </p:sp>
    </p:spTree>
    <p:extLst>
      <p:ext uri="{BB962C8B-B14F-4D97-AF65-F5344CB8AC3E}">
        <p14:creationId xmlns:p14="http://schemas.microsoft.com/office/powerpoint/2010/main" val="2827611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Letter-join Plus 4" panose="02000505000000020003" pitchFamily="50" charset="0"/>
              </a:rPr>
              <a:t>WEDNESDAY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20017" y="2153412"/>
            <a:ext cx="95519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dirty="0">
              <a:latin typeface="Letter-join Plus 4" panose="02000505000000020003" pitchFamily="50" charset="0"/>
            </a:endParaRPr>
          </a:p>
          <a:p>
            <a:pPr algn="ctr"/>
            <a:r>
              <a:rPr lang="en-GB" sz="3200" dirty="0">
                <a:latin typeface="Letter-join Plus 4" panose="02000505000000020003" pitchFamily="50" charset="0"/>
              </a:rPr>
              <a:t>Miss Palmer, Mrs Morgan and Mrs Gardiner</a:t>
            </a:r>
          </a:p>
        </p:txBody>
      </p:sp>
      <p:pic>
        <p:nvPicPr>
          <p:cNvPr id="5" name="Picture 2" descr="Ashton Under Hill First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5" y="194413"/>
            <a:ext cx="1597025" cy="162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CEE8ED-D781-3508-8A31-3AF6BA6D0BAD}"/>
              </a:ext>
            </a:extLst>
          </p:cNvPr>
          <p:cNvSpPr txBox="1"/>
          <p:nvPr/>
        </p:nvSpPr>
        <p:spPr>
          <a:xfrm>
            <a:off x="3907773" y="26448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158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Letter-join Plus 4" panose="02000505000000020003" pitchFamily="50" charset="0"/>
              </a:rPr>
              <a:t>Thursday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216" y="3681549"/>
            <a:ext cx="1170836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Bef>
                <a:spcPts val="1000"/>
              </a:spcBef>
              <a:buClr>
                <a:srgbClr val="418AB3"/>
              </a:buClr>
            </a:pPr>
            <a:r>
              <a:rPr lang="en-GB" sz="2200" b="1" dirty="0">
                <a:solidFill>
                  <a:srgbClr val="000000">
                    <a:lumMod val="85000"/>
                    <a:lumOff val="15000"/>
                  </a:srgbClr>
                </a:solidFill>
                <a:latin typeface="Letter-join Plus 4" panose="02000505000000020003" pitchFamily="50" charset="0"/>
              </a:rPr>
              <a:t>R</a:t>
            </a:r>
            <a:r>
              <a:rPr lang="en-GB" sz="2400" b="1" dirty="0">
                <a:solidFill>
                  <a:srgbClr val="000000">
                    <a:lumMod val="85000"/>
                    <a:lumOff val="15000"/>
                  </a:srgbClr>
                </a:solidFill>
                <a:latin typeface="Letter-join Plus 4" panose="02000505000000020003" pitchFamily="50" charset="0"/>
              </a:rPr>
              <a:t>eading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Letter-join Plus 4" panose="02000505000000020003" pitchFamily="50" charset="0"/>
              </a:rPr>
              <a:t>Change phonics reading books and choose library book to share over the weekend</a:t>
            </a:r>
          </a:p>
          <a:p>
            <a:endParaRPr lang="en-GB" sz="2400" dirty="0">
              <a:latin typeface="Letter-join Plus 4" panose="02000505000000020003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Letter-join Plus 4" panose="02000505000000020003" pitchFamily="50" charset="0"/>
              </a:rPr>
              <a:t>PE – Mrs Thornton and Mrs Morgan</a:t>
            </a:r>
          </a:p>
          <a:p>
            <a:endParaRPr lang="en-GB" dirty="0"/>
          </a:p>
        </p:txBody>
      </p:sp>
      <p:pic>
        <p:nvPicPr>
          <p:cNvPr id="5" name="Picture 2" descr="Ashton Under Hill First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5" y="194413"/>
            <a:ext cx="1597025" cy="162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F081AE-D4FE-4C52-A9CD-696B1EBE6638}"/>
              </a:ext>
            </a:extLst>
          </p:cNvPr>
          <p:cNvSpPr txBox="1"/>
          <p:nvPr/>
        </p:nvSpPr>
        <p:spPr>
          <a:xfrm>
            <a:off x="2231136" y="2679032"/>
            <a:ext cx="8116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Letter-join No-Lead 4" panose="02000505000000020003" pitchFamily="50" charset="0"/>
              </a:rPr>
              <a:t>Miss Hunt, Mrs Morgan and Mrs Gardiner</a:t>
            </a:r>
          </a:p>
        </p:txBody>
      </p:sp>
    </p:spTree>
    <p:extLst>
      <p:ext uri="{BB962C8B-B14F-4D97-AF65-F5344CB8AC3E}">
        <p14:creationId xmlns:p14="http://schemas.microsoft.com/office/powerpoint/2010/main" val="1805468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Letter-join Plus 4" panose="02000505000000020003" pitchFamily="50" charset="0"/>
              </a:rPr>
              <a:t>FRIDAY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20240" y="3657037"/>
            <a:ext cx="93477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Letter-join Plus 4" panose="02000505000000020003" pitchFamily="50" charset="0"/>
              </a:rPr>
              <a:t>Family assembly (now at 2:30) – star learners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Letter-join Plus 4" panose="02000505000000020003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Letter-join Plus 4" panose="02000505000000020003" pitchFamily="50" charset="0"/>
              </a:rPr>
              <a:t>Forest school (around once every half term)</a:t>
            </a:r>
          </a:p>
          <a:p>
            <a:endParaRPr lang="en-GB" sz="2400" dirty="0">
              <a:latin typeface="Letter-join Plus 4" panose="02000505000000020003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Letter-join Plus 4" panose="02000505000000020003" pitchFamily="50" charset="0"/>
              </a:rPr>
              <a:t>Newsletter home and class blog updated</a:t>
            </a:r>
          </a:p>
        </p:txBody>
      </p:sp>
      <p:pic>
        <p:nvPicPr>
          <p:cNvPr id="7" name="Picture 2" descr="Ashton Under Hill First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5" y="194413"/>
            <a:ext cx="1597025" cy="162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77688B-FEAC-75FC-587C-EBFD4FFD12DF}"/>
              </a:ext>
            </a:extLst>
          </p:cNvPr>
          <p:cNvSpPr txBox="1"/>
          <p:nvPr/>
        </p:nvSpPr>
        <p:spPr>
          <a:xfrm>
            <a:off x="2231136" y="2616189"/>
            <a:ext cx="8116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Letter-join No-Lead 4" panose="02000505000000020003" pitchFamily="50" charset="0"/>
              </a:rPr>
              <a:t>Miss Hunt, Mrs Morgan and Mrs Gardiner</a:t>
            </a:r>
          </a:p>
        </p:txBody>
      </p:sp>
    </p:spTree>
    <p:extLst>
      <p:ext uri="{BB962C8B-B14F-4D97-AF65-F5344CB8AC3E}">
        <p14:creationId xmlns:p14="http://schemas.microsoft.com/office/powerpoint/2010/main" val="2395512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96C20-C14B-46D5-BEBB-E19A2B8BA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53987"/>
            <a:ext cx="7729728" cy="1188720"/>
          </a:xfrm>
        </p:spPr>
        <p:txBody>
          <a:bodyPr/>
          <a:lstStyle/>
          <a:p>
            <a:r>
              <a:rPr lang="en-GB" dirty="0"/>
              <a:t>Curriculum- YR children</a:t>
            </a:r>
            <a:br>
              <a:rPr lang="en-GB" dirty="0"/>
            </a:br>
            <a:r>
              <a:rPr lang="en-GB" dirty="0"/>
              <a:t>(EYFS framework)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C2BC77-7F65-4C0A-BF6A-DFA27CE694DB}"/>
              </a:ext>
            </a:extLst>
          </p:cNvPr>
          <p:cNvSpPr txBox="1"/>
          <p:nvPr/>
        </p:nvSpPr>
        <p:spPr>
          <a:xfrm>
            <a:off x="339365" y="1687398"/>
            <a:ext cx="1081254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>
                <a:latin typeface="Letter-join No-Lead 4" panose="02000505000000020003" pitchFamily="50" charset="0"/>
              </a:rPr>
              <a:t>Prime areas incorporated into everyday provision:</a:t>
            </a:r>
          </a:p>
          <a:p>
            <a:endParaRPr lang="en-GB" sz="2800" dirty="0">
              <a:latin typeface="Letter-join No-Lead 4" panose="02000505000000020003" pitchFamily="50" charset="0"/>
            </a:endParaRPr>
          </a:p>
          <a:p>
            <a:r>
              <a:rPr lang="en-GB" sz="2800" dirty="0">
                <a:latin typeface="Letter-join No-Lead 4" panose="02000505000000020003" pitchFamily="50" charset="0"/>
              </a:rPr>
              <a:t>1. Physical development</a:t>
            </a:r>
          </a:p>
          <a:p>
            <a:endParaRPr lang="en-GB" sz="2800" dirty="0">
              <a:latin typeface="Letter-join No-Lead 4" panose="02000505000000020003" pitchFamily="50" charset="0"/>
            </a:endParaRPr>
          </a:p>
          <a:p>
            <a:endParaRPr lang="en-GB" sz="2800" dirty="0">
              <a:latin typeface="Letter-join No-Lead 4" panose="02000505000000020003" pitchFamily="50" charset="0"/>
            </a:endParaRPr>
          </a:p>
          <a:p>
            <a:r>
              <a:rPr lang="en-GB" sz="2800" dirty="0">
                <a:latin typeface="Letter-join No-Lead 4" panose="02000505000000020003" pitchFamily="50" charset="0"/>
              </a:rPr>
              <a:t>2. Communication and Language</a:t>
            </a:r>
          </a:p>
          <a:p>
            <a:endParaRPr lang="en-GB" sz="2800" dirty="0">
              <a:latin typeface="Letter-join No-Lead 4" panose="02000505000000020003" pitchFamily="50" charset="0"/>
            </a:endParaRPr>
          </a:p>
          <a:p>
            <a:endParaRPr lang="en-GB" sz="2800" dirty="0">
              <a:latin typeface="Letter-join No-Lead 4" panose="02000505000000020003" pitchFamily="50" charset="0"/>
            </a:endParaRPr>
          </a:p>
          <a:p>
            <a:r>
              <a:rPr lang="en-GB" sz="2800" dirty="0">
                <a:latin typeface="Letter-join No-Lead 4" panose="02000505000000020003" pitchFamily="50" charset="0"/>
              </a:rPr>
              <a:t>3. Personal social and emotional development</a:t>
            </a:r>
          </a:p>
        </p:txBody>
      </p:sp>
    </p:spTree>
    <p:extLst>
      <p:ext uri="{BB962C8B-B14F-4D97-AF65-F5344CB8AC3E}">
        <p14:creationId xmlns:p14="http://schemas.microsoft.com/office/powerpoint/2010/main" val="2239390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34A5C-CBA3-4E46-B091-C981DE38B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295" y="201120"/>
            <a:ext cx="7729728" cy="1188720"/>
          </a:xfrm>
        </p:spPr>
        <p:txBody>
          <a:bodyPr/>
          <a:lstStyle/>
          <a:p>
            <a:r>
              <a:rPr lang="en-GB" dirty="0"/>
              <a:t>Curriculum- </a:t>
            </a:r>
            <a:r>
              <a:rPr lang="en-GB" dirty="0" err="1"/>
              <a:t>yr</a:t>
            </a:r>
            <a:r>
              <a:rPr lang="en-GB" dirty="0"/>
              <a:t> children</a:t>
            </a:r>
            <a:br>
              <a:rPr lang="en-GB" dirty="0"/>
            </a:br>
            <a:r>
              <a:rPr lang="en-GB" dirty="0"/>
              <a:t>(EYFS FRAMEWORK)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D9D185-B72F-4DB7-BB5E-E7C34ADD1930}"/>
              </a:ext>
            </a:extLst>
          </p:cNvPr>
          <p:cNvSpPr txBox="1"/>
          <p:nvPr/>
        </p:nvSpPr>
        <p:spPr>
          <a:xfrm>
            <a:off x="424206" y="1857080"/>
            <a:ext cx="509990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Letter-join No-Lead 4" panose="02000505000000020003" pitchFamily="50" charset="0"/>
              </a:rPr>
              <a:t>Specific areas:</a:t>
            </a:r>
          </a:p>
          <a:p>
            <a:endParaRPr lang="en-GB" sz="2400" dirty="0">
              <a:latin typeface="Letter-join No-Lead 4" panose="02000505000000020003" pitchFamily="50" charset="0"/>
            </a:endParaRPr>
          </a:p>
          <a:p>
            <a:pPr marL="514350" indent="-514350">
              <a:buAutoNum type="arabicPeriod"/>
            </a:pPr>
            <a:r>
              <a:rPr lang="en-GB" sz="2400" dirty="0">
                <a:latin typeface="Letter-join No-Lead 4" panose="02000505000000020003" pitchFamily="50" charset="0"/>
              </a:rPr>
              <a:t>Literacy</a:t>
            </a:r>
          </a:p>
          <a:p>
            <a:pPr marL="514350" indent="-514350">
              <a:buAutoNum type="arabicPeriod"/>
            </a:pPr>
            <a:endParaRPr lang="en-GB" sz="2400" dirty="0">
              <a:latin typeface="Letter-join No-Lead 4" panose="02000505000000020003" pitchFamily="50" charset="0"/>
            </a:endParaRPr>
          </a:p>
          <a:p>
            <a:pPr marL="514350" indent="-514350">
              <a:buAutoNum type="arabicPeriod"/>
            </a:pPr>
            <a:r>
              <a:rPr lang="en-GB" sz="2400" dirty="0">
                <a:latin typeface="Letter-join No-Lead 4" panose="02000505000000020003" pitchFamily="50" charset="0"/>
              </a:rPr>
              <a:t>Mathematics</a:t>
            </a:r>
          </a:p>
          <a:p>
            <a:pPr marL="514350" indent="-514350">
              <a:buAutoNum type="arabicPeriod"/>
            </a:pPr>
            <a:endParaRPr lang="en-GB" sz="2400" dirty="0">
              <a:latin typeface="Letter-join No-Lead 4" panose="02000505000000020003" pitchFamily="50" charset="0"/>
            </a:endParaRPr>
          </a:p>
          <a:p>
            <a:pPr marL="514350" indent="-514350">
              <a:buAutoNum type="arabicPeriod"/>
            </a:pPr>
            <a:r>
              <a:rPr lang="en-GB" sz="2400" dirty="0">
                <a:latin typeface="Letter-join No-Lead 4" panose="02000505000000020003" pitchFamily="50" charset="0"/>
              </a:rPr>
              <a:t>Understanding the world</a:t>
            </a:r>
          </a:p>
          <a:p>
            <a:pPr marL="514350" indent="-514350">
              <a:buAutoNum type="arabicPeriod"/>
            </a:pPr>
            <a:endParaRPr lang="en-GB" sz="2400" dirty="0">
              <a:latin typeface="Letter-join No-Lead 4" panose="02000505000000020003" pitchFamily="50" charset="0"/>
            </a:endParaRPr>
          </a:p>
          <a:p>
            <a:pPr marL="514350" indent="-514350">
              <a:buAutoNum type="arabicPeriod"/>
            </a:pPr>
            <a:r>
              <a:rPr lang="en-GB" sz="2400" dirty="0">
                <a:latin typeface="Letter-join No-Lead 4" panose="02000505000000020003" pitchFamily="50" charset="0"/>
              </a:rPr>
              <a:t>Expressive arts and design</a:t>
            </a:r>
          </a:p>
          <a:p>
            <a:endParaRPr lang="en-GB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CC4E4B-C22C-4094-B75C-69DE777C9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7266" y="4658041"/>
            <a:ext cx="3272911" cy="9457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9391A18-29E1-477E-9B91-5EDBA7E43908}"/>
              </a:ext>
            </a:extLst>
          </p:cNvPr>
          <p:cNvSpPr/>
          <p:nvPr/>
        </p:nvSpPr>
        <p:spPr>
          <a:xfrm>
            <a:off x="7175608" y="1453948"/>
            <a:ext cx="43866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b="1" dirty="0">
                <a:solidFill>
                  <a:srgbClr val="000000"/>
                </a:solidFill>
                <a:latin typeface="Letter-join No-Lead 4" panose="02000505000000020003" pitchFamily="50" charset="0"/>
              </a:rPr>
              <a:t>Topic based approach- linked to key driver : Creative Communication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Letter-join No-Lead 4" panose="02000505000000020003" pitchFamily="50" charset="0"/>
              </a:rPr>
              <a:t>Are we there yet? (Transport)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Letter-join No-Lead 4" panose="02000505000000020003" pitchFamily="50" charset="0"/>
              </a:rPr>
              <a:t>Weekly books/ provision linked to topic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682795-B74A-4608-84FC-8E4B7B3ED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5705" y="2602247"/>
            <a:ext cx="1116997" cy="1601477"/>
          </a:xfrm>
          <a:prstGeom prst="rect">
            <a:avLst/>
          </a:prstGeom>
        </p:spPr>
      </p:pic>
      <p:pic>
        <p:nvPicPr>
          <p:cNvPr id="8" name="Picture 4" descr="Image result for runaway train book">
            <a:extLst>
              <a:ext uri="{FF2B5EF4-FFF2-40B4-BE49-F238E27FC236}">
                <a16:creationId xmlns:a16="http://schemas.microsoft.com/office/drawing/2014/main" id="{1A666026-23AF-4543-8885-5A8FD0420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481" y="3030450"/>
            <a:ext cx="1562987" cy="126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5176F3-C4C4-4E9B-9C4E-9451B61A0E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2095" y="2758593"/>
            <a:ext cx="1148082" cy="1373446"/>
          </a:xfrm>
          <a:prstGeom prst="rect">
            <a:avLst/>
          </a:prstGeom>
        </p:spPr>
      </p:pic>
      <p:pic>
        <p:nvPicPr>
          <p:cNvPr id="10" name="Picture 6" descr="Image result for jolly postman book original">
            <a:extLst>
              <a:ext uri="{FF2B5EF4-FFF2-40B4-BE49-F238E27FC236}">
                <a16:creationId xmlns:a16="http://schemas.microsoft.com/office/drawing/2014/main" id="{9C4357EC-F6C3-46BF-B3C0-10E90F446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8911" y="3180279"/>
            <a:ext cx="1120545" cy="112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80E8F46-8CF3-4C59-A3C9-D94D8065CC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35620" y="2935019"/>
            <a:ext cx="1116997" cy="11043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7B3E61-1C77-4A58-A83A-02C7A0C6BC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69897" y="5749589"/>
            <a:ext cx="3700259" cy="94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483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3D388-C752-41CB-9224-397A65C6E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10547"/>
            <a:ext cx="7729728" cy="1188720"/>
          </a:xfrm>
        </p:spPr>
        <p:txBody>
          <a:bodyPr/>
          <a:lstStyle/>
          <a:p>
            <a:r>
              <a:rPr lang="en-GB" dirty="0"/>
              <a:t>phonics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CE183E-49F1-4F06-B3C8-3E1CC8074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8538" y="3969166"/>
            <a:ext cx="3426547" cy="8749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DC8EFB-80C9-4931-AA74-93F93EB007A8}"/>
              </a:ext>
            </a:extLst>
          </p:cNvPr>
          <p:cNvSpPr txBox="1"/>
          <p:nvPr/>
        </p:nvSpPr>
        <p:spPr>
          <a:xfrm>
            <a:off x="395926" y="1959835"/>
            <a:ext cx="50448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etter-join No-Lead 4" panose="02000505000000020003" pitchFamily="50" charset="0"/>
              </a:rPr>
              <a:t>The process of correlating sounds with letters on a page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Letter-join No-Lead 4" panose="0200050500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Letter-join No-Lead 4" panose="02000505000000020003" pitchFamily="50" charset="0"/>
              </a:rPr>
              <a:t>Segmenting (individual phonemes)</a:t>
            </a:r>
          </a:p>
          <a:p>
            <a:r>
              <a:rPr lang="en-GB" sz="2400" dirty="0">
                <a:latin typeface="Letter-join No-Lead 4" panose="02000505000000020003" pitchFamily="50" charset="0"/>
              </a:rPr>
              <a:t>s - a - t </a:t>
            </a:r>
          </a:p>
          <a:p>
            <a:r>
              <a:rPr lang="en-GB" sz="2400" dirty="0">
                <a:latin typeface="Letter-join No-Lead 4" panose="02000505000000020003" pitchFamily="50" charset="0"/>
              </a:rPr>
              <a:t>p - </a:t>
            </a:r>
            <a:r>
              <a:rPr lang="en-GB" sz="2400" dirty="0" err="1">
                <a:latin typeface="Letter-join No-Lead 4" panose="02000505000000020003" pitchFamily="50" charset="0"/>
              </a:rPr>
              <a:t>i</a:t>
            </a:r>
            <a:r>
              <a:rPr lang="en-GB" sz="2400" dirty="0">
                <a:latin typeface="Letter-join No-Lead 4" panose="02000505000000020003" pitchFamily="50" charset="0"/>
              </a:rPr>
              <a:t> - n</a:t>
            </a:r>
          </a:p>
          <a:p>
            <a:r>
              <a:rPr lang="en-GB" sz="2400" dirty="0">
                <a:latin typeface="Letter-join No-Lead 4" panose="02000505000000020003" pitchFamily="50" charset="0"/>
              </a:rPr>
              <a:t>m - a - t</a:t>
            </a:r>
          </a:p>
          <a:p>
            <a:endParaRPr lang="en-GB" sz="2400" dirty="0">
              <a:latin typeface="Letter-join No-Lead 4" panose="0200050500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Letter-join No-Lead 4" panose="02000505000000020003" pitchFamily="50" charset="0"/>
              </a:rPr>
              <a:t>Blending (joining them together)</a:t>
            </a:r>
          </a:p>
          <a:p>
            <a:r>
              <a:rPr lang="en-GB" sz="2400" dirty="0">
                <a:latin typeface="Letter-join No-Lead 4" panose="02000505000000020003" pitchFamily="50" charset="0"/>
              </a:rPr>
              <a:t>sat</a:t>
            </a:r>
          </a:p>
          <a:p>
            <a:r>
              <a:rPr lang="en-GB" sz="2400" dirty="0">
                <a:latin typeface="Letter-join No-Lead 4" panose="02000505000000020003" pitchFamily="50" charset="0"/>
              </a:rPr>
              <a:t>pin </a:t>
            </a:r>
          </a:p>
          <a:p>
            <a:r>
              <a:rPr lang="en-GB" sz="2400" dirty="0">
                <a:latin typeface="Letter-join No-Lead 4" panose="02000505000000020003" pitchFamily="50" charset="0"/>
              </a:rPr>
              <a:t>mat</a:t>
            </a:r>
          </a:p>
          <a:p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61B5A3-0CEE-4F68-B570-D3A3528E51CB}"/>
              </a:ext>
            </a:extLst>
          </p:cNvPr>
          <p:cNvSpPr txBox="1"/>
          <p:nvPr/>
        </p:nvSpPr>
        <p:spPr>
          <a:xfrm>
            <a:off x="6696175" y="1743959"/>
            <a:ext cx="48076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Letter-join No-Lead 4" panose="02000505000000020003" pitchFamily="50" charset="0"/>
              </a:rPr>
              <a:t>It is </a:t>
            </a:r>
            <a:r>
              <a:rPr lang="en-GB" u="sng" dirty="0">
                <a:latin typeface="Letter-join No-Lead 4" panose="02000505000000020003" pitchFamily="50" charset="0"/>
              </a:rPr>
              <a:t>very normal </a:t>
            </a:r>
            <a:r>
              <a:rPr lang="en-GB" dirty="0">
                <a:latin typeface="Letter-join No-Lead 4" panose="02000505000000020003" pitchFamily="50" charset="0"/>
              </a:rPr>
              <a:t>for children to struggle to blend at this stage, but it is an </a:t>
            </a:r>
            <a:r>
              <a:rPr lang="en-GB" u="sng" dirty="0">
                <a:latin typeface="Letter-join No-Lead 4" panose="02000505000000020003" pitchFamily="50" charset="0"/>
              </a:rPr>
              <a:t>end of year expectation</a:t>
            </a:r>
            <a:r>
              <a:rPr lang="en-GB" dirty="0">
                <a:latin typeface="Letter-join No-Lead 4" panose="02000505000000020003" pitchFamily="50" charset="0"/>
              </a:rPr>
              <a:t> that they can read sentences in line with their phonics knowledge.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48AA3A-C713-4009-829C-FD9A6F47804D}"/>
              </a:ext>
            </a:extLst>
          </p:cNvPr>
          <p:cNvSpPr txBox="1"/>
          <p:nvPr/>
        </p:nvSpPr>
        <p:spPr>
          <a:xfrm>
            <a:off x="7092100" y="3036620"/>
            <a:ext cx="47039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Letter-join No-Lead 4" panose="02000505000000020003" pitchFamily="50" charset="0"/>
              </a:rPr>
              <a:t>Bug Club uses the Letters and Sounds phonics framework</a:t>
            </a:r>
          </a:p>
          <a:p>
            <a:endParaRPr lang="en-GB" dirty="0">
              <a:latin typeface="Letter-join No-Lead 4" panose="02000505000000020003" pitchFamily="50" charset="0"/>
            </a:endParaRPr>
          </a:p>
          <a:p>
            <a:endParaRPr lang="en-GB" dirty="0">
              <a:latin typeface="Letter-join No-Lead 4" panose="02000505000000020003" pitchFamily="50" charset="0"/>
            </a:endParaRPr>
          </a:p>
          <a:p>
            <a:endParaRPr lang="en-GB" dirty="0">
              <a:latin typeface="Letter-join No-Lead 4" panose="02000505000000020003" pitchFamily="50" charset="0"/>
            </a:endParaRPr>
          </a:p>
          <a:p>
            <a:endParaRPr lang="en-GB" dirty="0">
              <a:latin typeface="Letter-join No-Lead 4" panose="02000505000000020003" pitchFamily="50" charset="0"/>
            </a:endParaRPr>
          </a:p>
          <a:p>
            <a:endParaRPr lang="en-GB" dirty="0">
              <a:latin typeface="Letter-join No-Lead 4" panose="02000505000000020003" pitchFamily="50" charset="0"/>
            </a:endParaRPr>
          </a:p>
          <a:p>
            <a:r>
              <a:rPr lang="en-GB" dirty="0">
                <a:latin typeface="Letter-join No-Lead 4" panose="02000505000000020003" pitchFamily="50" charset="0"/>
              </a:rPr>
              <a:t>However, we also use actions to help children to remember their phonemes (Jolly Phonics)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E28232-B961-43AC-AAEA-E1675102043B}"/>
              </a:ext>
            </a:extLst>
          </p:cNvPr>
          <p:cNvSpPr txBox="1"/>
          <p:nvPr/>
        </p:nvSpPr>
        <p:spPr>
          <a:xfrm>
            <a:off x="4330046" y="5582346"/>
            <a:ext cx="52947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RWI Pure Sounds – YouTube</a:t>
            </a:r>
            <a:endParaRPr lang="en-GB" dirty="0"/>
          </a:p>
          <a:p>
            <a:endParaRPr lang="en-GB" dirty="0"/>
          </a:p>
          <a:p>
            <a:r>
              <a:rPr lang="en-GB" dirty="0">
                <a:hlinkClick r:id="rId4"/>
              </a:rPr>
              <a:t>Practice Blending Sounds for Reading- CVC Words - YouTube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9554566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99ED491D84654CB92B08FF4BDD511D" ma:contentTypeVersion="17" ma:contentTypeDescription="Create a new document." ma:contentTypeScope="" ma:versionID="bf980bfae83ba48f7c427119b84da019">
  <xsd:schema xmlns:xsd="http://www.w3.org/2001/XMLSchema" xmlns:xs="http://www.w3.org/2001/XMLSchema" xmlns:p="http://schemas.microsoft.com/office/2006/metadata/properties" xmlns:ns2="73fe691c-a94f-473a-9195-4af41cb68324" xmlns:ns3="63379ef7-2893-45d4-871b-fe36e71a604c" targetNamespace="http://schemas.microsoft.com/office/2006/metadata/properties" ma:root="true" ma:fieldsID="6d5edaaea85a23f099ffb280f7914d12" ns2:_="" ns3:_="">
    <xsd:import namespace="73fe691c-a94f-473a-9195-4af41cb68324"/>
    <xsd:import namespace="63379ef7-2893-45d4-871b-fe36e71a60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fe691c-a94f-473a-9195-4af41cb683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ffd301c-3e24-4c33-a775-ce2a60ba03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379ef7-2893-45d4-871b-fe36e71a604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a0bdce6-bbaf-41fc-9b71-f4de38504263}" ma:internalName="TaxCatchAll" ma:showField="CatchAllData" ma:web="63379ef7-2893-45d4-871b-fe36e71a60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3fe691c-a94f-473a-9195-4af41cb68324">
      <Terms xmlns="http://schemas.microsoft.com/office/infopath/2007/PartnerControls"/>
    </lcf76f155ced4ddcb4097134ff3c332f>
    <TaxCatchAll xmlns="63379ef7-2893-45d4-871b-fe36e71a604c" xsi:nil="true"/>
  </documentManagement>
</p:properties>
</file>

<file path=customXml/itemProps1.xml><?xml version="1.0" encoding="utf-8"?>
<ds:datastoreItem xmlns:ds="http://schemas.openxmlformats.org/officeDocument/2006/customXml" ds:itemID="{F6E3FC11-87EA-402D-9333-E5A5F7C8C8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fe691c-a94f-473a-9195-4af41cb68324"/>
    <ds:schemaRef ds:uri="63379ef7-2893-45d4-871b-fe36e71a60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661EDBC-B7DF-4793-9302-4C6CCB72A4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663C08-51C3-4B2E-AE95-657104A800B3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www.w3.org/XML/1998/namespace"/>
    <ds:schemaRef ds:uri="73fe691c-a94f-473a-9195-4af41cb68324"/>
    <ds:schemaRef ds:uri="http://purl.org/dc/dcmitype/"/>
    <ds:schemaRef ds:uri="http://schemas.openxmlformats.org/package/2006/metadata/core-properties"/>
    <ds:schemaRef ds:uri="63379ef7-2893-45d4-871b-fe36e71a604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555</TotalTime>
  <Words>589</Words>
  <Application>Microsoft Office PowerPoint</Application>
  <PresentationFormat>Widescreen</PresentationFormat>
  <Paragraphs>122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Gill Sans MT</vt:lpstr>
      <vt:lpstr>Letter-join No-Lead 4</vt:lpstr>
      <vt:lpstr>Letter-join Plus 4</vt:lpstr>
      <vt:lpstr>Parcel</vt:lpstr>
      <vt:lpstr>Welcome to holly class</vt:lpstr>
      <vt:lpstr>Monday</vt:lpstr>
      <vt:lpstr>TUESDAY</vt:lpstr>
      <vt:lpstr>WEDNESDAY</vt:lpstr>
      <vt:lpstr>Thursday</vt:lpstr>
      <vt:lpstr>FRIDAY</vt:lpstr>
      <vt:lpstr>Curriculum- YR children (EYFS framework) </vt:lpstr>
      <vt:lpstr>Curriculum- yr children (EYFS FRAMEWORK)</vt:lpstr>
      <vt:lpstr>phonics</vt:lpstr>
      <vt:lpstr>Homework</vt:lpstr>
      <vt:lpstr>HOW YOU CAN HELP?</vt:lpstr>
      <vt:lpstr>Dressing</vt:lpstr>
      <vt:lpstr>assessment</vt:lpstr>
      <vt:lpstr>A day in Holly class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Willow class information</dc:title>
  <dc:creator>Jennifer Clements</dc:creator>
  <cp:lastModifiedBy>Imogen Palmer</cp:lastModifiedBy>
  <cp:revision>26</cp:revision>
  <dcterms:created xsi:type="dcterms:W3CDTF">2021-09-15T15:44:38Z</dcterms:created>
  <dcterms:modified xsi:type="dcterms:W3CDTF">2023-11-09T13:58:21Z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0x0101002999ED491D84654CB92B08FF4BDD511D</vt:lpwstr>
  </property>
  <property fmtid="{D5CDD505-2E9C-101B-9397-08002B2CF9AE}" pid="3" name="MediaServiceImageTags">
    <vt:lpwstr/>
  </property>
</Properties>
</file>